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26" r:id="rId4"/>
    <p:sldId id="315" r:id="rId5"/>
    <p:sldId id="314" r:id="rId6"/>
    <p:sldId id="316" r:id="rId7"/>
    <p:sldId id="33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5" r:id="rId16"/>
    <p:sldId id="327" r:id="rId17"/>
    <p:sldId id="329" r:id="rId18"/>
    <p:sldId id="328" r:id="rId19"/>
    <p:sldId id="324" r:id="rId20"/>
    <p:sldId id="365" r:id="rId21"/>
    <p:sldId id="341" r:id="rId22"/>
    <p:sldId id="342" r:id="rId23"/>
    <p:sldId id="343" r:id="rId24"/>
    <p:sldId id="344" r:id="rId25"/>
    <p:sldId id="345" r:id="rId26"/>
    <p:sldId id="348" r:id="rId27"/>
    <p:sldId id="359" r:id="rId28"/>
    <p:sldId id="346" r:id="rId29"/>
    <p:sldId id="347" r:id="rId30"/>
    <p:sldId id="374" r:id="rId31"/>
    <p:sldId id="354" r:id="rId32"/>
    <p:sldId id="355" r:id="rId33"/>
    <p:sldId id="349" r:id="rId34"/>
    <p:sldId id="350" r:id="rId35"/>
    <p:sldId id="356" r:id="rId36"/>
    <p:sldId id="353" r:id="rId37"/>
    <p:sldId id="352" r:id="rId38"/>
    <p:sldId id="376" r:id="rId39"/>
    <p:sldId id="337" r:id="rId40"/>
    <p:sldId id="338" r:id="rId41"/>
    <p:sldId id="375" r:id="rId42"/>
    <p:sldId id="339" r:id="rId43"/>
    <p:sldId id="340" r:id="rId44"/>
    <p:sldId id="366" r:id="rId45"/>
    <p:sldId id="334" r:id="rId46"/>
    <p:sldId id="335" r:id="rId47"/>
    <p:sldId id="357" r:id="rId48"/>
    <p:sldId id="377" r:id="rId49"/>
    <p:sldId id="378" r:id="rId50"/>
    <p:sldId id="358" r:id="rId51"/>
    <p:sldId id="367" r:id="rId52"/>
    <p:sldId id="368" r:id="rId53"/>
    <p:sldId id="370" r:id="rId54"/>
    <p:sldId id="369" r:id="rId55"/>
    <p:sldId id="371" r:id="rId56"/>
    <p:sldId id="372" r:id="rId57"/>
    <p:sldId id="308" r:id="rId58"/>
    <p:sldId id="309" r:id="rId59"/>
    <p:sldId id="310" r:id="rId60"/>
    <p:sldId id="311" r:id="rId61"/>
    <p:sldId id="313" r:id="rId6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63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140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763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02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7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16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04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09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94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3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5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566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4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76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2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698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39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55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583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233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60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817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85DC-5190-4E8A-B5E9-EE431A472EFE}" type="datetimeFigureOut">
              <a:rPr lang="fr-BE" smtClean="0"/>
              <a:t>06-10-18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8789-D4DF-4AF6-B7F3-1133BB29454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789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85DC-5190-4E8A-B5E9-EE431A472EFE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06-10-18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8789-D4DF-4AF6-B7F3-1133BB294546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6880" y="571499"/>
            <a:ext cx="9144000" cy="1006793"/>
          </a:xfrm>
        </p:spPr>
        <p:txBody>
          <a:bodyPr/>
          <a:lstStyle/>
          <a:p>
            <a:r>
              <a:rPr lang="fr-BE" dirty="0" smtClean="0"/>
              <a:t>Du 30 mai au 2 juin 2019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25340" y="3492500"/>
            <a:ext cx="6991350" cy="72151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fr-BE" sz="7200" dirty="0" smtClean="0">
                <a:solidFill>
                  <a:srgbClr val="00B050"/>
                </a:solidFill>
              </a:rPr>
              <a:t>La Godasse en voyage</a:t>
            </a:r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3" y="2129875"/>
            <a:ext cx="3277510" cy="39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63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6" y="807395"/>
            <a:ext cx="5492409" cy="41245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52400">
            <a:bevelT w="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30" y="2198451"/>
            <a:ext cx="5708616" cy="423141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4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05" y="476656"/>
            <a:ext cx="4988079" cy="3725693"/>
          </a:xfrm>
          <a:prstGeom prst="rect">
            <a:avLst/>
          </a:prstGeom>
          <a:noFill/>
          <a:ln>
            <a:noFill/>
          </a:ln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effectLst>
            <a:softEdge rad="228600"/>
          </a:effectLst>
        </p:spPr>
        <p:txBody>
          <a:bodyPr/>
          <a:lstStyle/>
          <a:p>
            <a:endParaRPr lang="fr-B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78" y="2339502"/>
            <a:ext cx="5335547" cy="39814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3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7" y="291831"/>
            <a:ext cx="10680970" cy="6309698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8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3" y="223736"/>
            <a:ext cx="11011710" cy="6225636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3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3" y="710119"/>
            <a:ext cx="5237899" cy="39397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49" y="2198451"/>
            <a:ext cx="5141001" cy="3833633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0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2" y="807396"/>
            <a:ext cx="5411172" cy="404670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51" y="2477310"/>
            <a:ext cx="5295900" cy="396181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166"/>
            <a:ext cx="12241977" cy="712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8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5" y="719847"/>
            <a:ext cx="5253333" cy="392997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60" y="2383277"/>
            <a:ext cx="5141135" cy="3842425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21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3" y="487392"/>
            <a:ext cx="10564239" cy="59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83840" y="1598882"/>
            <a:ext cx="10642243" cy="1440533"/>
          </a:xfrm>
        </p:spPr>
        <p:txBody>
          <a:bodyPr>
            <a:normAutofit/>
          </a:bodyPr>
          <a:lstStyle/>
          <a:p>
            <a:r>
              <a:rPr lang="fr-BE" sz="8800" b="1" dirty="0" smtClean="0">
                <a:solidFill>
                  <a:srgbClr val="FF0000"/>
                </a:solidFill>
              </a:rPr>
              <a:t>Vendredi 31 mai 2019</a:t>
            </a:r>
            <a:endParaRPr lang="fr-BE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44" y="3314439"/>
            <a:ext cx="1905434" cy="22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14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84" y="2238115"/>
            <a:ext cx="191508" cy="22981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619125"/>
            <a:ext cx="100298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 droite 4"/>
          <p:cNvSpPr/>
          <p:nvPr/>
        </p:nvSpPr>
        <p:spPr>
          <a:xfrm rot="2503787">
            <a:off x="1087067" y="4217902"/>
            <a:ext cx="2490106" cy="96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8798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8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3920" y="791152"/>
            <a:ext cx="10515600" cy="1325563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8" y="418289"/>
            <a:ext cx="10871775" cy="611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2013" y="956627"/>
            <a:ext cx="10515600" cy="5729491"/>
          </a:xfrm>
        </p:spPr>
        <p:txBody>
          <a:bodyPr/>
          <a:lstStyle/>
          <a:p>
            <a:pPr lvl="0"/>
            <a:r>
              <a:rPr lang="fr-BE" dirty="0" smtClean="0">
                <a:solidFill>
                  <a:srgbClr val="FFFF00"/>
                </a:solidFill>
              </a:rPr>
              <a:t>L’avant-midi au </a:t>
            </a:r>
            <a:r>
              <a:rPr lang="fr-BE" dirty="0">
                <a:solidFill>
                  <a:srgbClr val="FFFF00"/>
                </a:solidFill>
              </a:rPr>
              <a:t>Ballon d’Alsace :</a:t>
            </a:r>
          </a:p>
          <a:p>
            <a:pPr lvl="1">
              <a:lnSpc>
                <a:spcPct val="200000"/>
              </a:lnSpc>
            </a:pPr>
            <a:r>
              <a:rPr lang="fr-BE" dirty="0">
                <a:solidFill>
                  <a:srgbClr val="FFFF00"/>
                </a:solidFill>
              </a:rPr>
              <a:t>- Grande distance : </a:t>
            </a:r>
            <a:r>
              <a:rPr lang="fr-BE" dirty="0" smtClean="0">
                <a:solidFill>
                  <a:srgbClr val="FFFF00"/>
                </a:solidFill>
              </a:rPr>
              <a:t>balade de </a:t>
            </a:r>
            <a:r>
              <a:rPr lang="fr-BE" dirty="0">
                <a:solidFill>
                  <a:srgbClr val="FFFF00"/>
                </a:solidFill>
              </a:rPr>
              <a:t>+/- </a:t>
            </a:r>
            <a:r>
              <a:rPr lang="fr-BE" dirty="0" smtClean="0">
                <a:solidFill>
                  <a:srgbClr val="FFFF00"/>
                </a:solidFill>
              </a:rPr>
              <a:t>10km.</a:t>
            </a:r>
            <a:endParaRPr lang="fr-BE" dirty="0">
              <a:solidFill>
                <a:srgbClr val="FFFF00"/>
              </a:solidFill>
            </a:endParaRPr>
          </a:p>
          <a:p>
            <a:pPr lvl="1">
              <a:lnSpc>
                <a:spcPct val="200000"/>
              </a:lnSpc>
            </a:pPr>
            <a:r>
              <a:rPr lang="fr-BE" dirty="0">
                <a:solidFill>
                  <a:srgbClr val="FFFF00"/>
                </a:solidFill>
              </a:rPr>
              <a:t>- Moyenne et petite distance : </a:t>
            </a:r>
            <a:r>
              <a:rPr lang="fr-BE" dirty="0" smtClean="0">
                <a:solidFill>
                  <a:srgbClr val="FFFF00"/>
                </a:solidFill>
              </a:rPr>
              <a:t>balade </a:t>
            </a:r>
            <a:r>
              <a:rPr lang="fr-BE" dirty="0">
                <a:solidFill>
                  <a:srgbClr val="FFFF00"/>
                </a:solidFill>
              </a:rPr>
              <a:t>autour du Ballon d’Alsace avec découverte de la Statue de Jeanne d’Arc et de la Vierge du Ballon.</a:t>
            </a:r>
          </a:p>
          <a:p>
            <a:pPr lvl="1">
              <a:lnSpc>
                <a:spcPct val="200000"/>
              </a:lnSpc>
            </a:pPr>
            <a:r>
              <a:rPr lang="fr-BE" dirty="0">
                <a:solidFill>
                  <a:srgbClr val="FFFF00"/>
                </a:solidFill>
              </a:rPr>
              <a:t>- Pour les </a:t>
            </a:r>
            <a:r>
              <a:rPr lang="fr-BE" dirty="0" smtClean="0">
                <a:solidFill>
                  <a:srgbClr val="FFFF00"/>
                </a:solidFill>
              </a:rPr>
              <a:t>non-marcheurs</a:t>
            </a:r>
            <a:r>
              <a:rPr lang="fr-BE" dirty="0">
                <a:solidFill>
                  <a:srgbClr val="FFFF00"/>
                </a:solidFill>
              </a:rPr>
              <a:t> : </a:t>
            </a:r>
            <a:r>
              <a:rPr lang="fr-BE" dirty="0" smtClean="0">
                <a:solidFill>
                  <a:srgbClr val="FFFF00"/>
                </a:solidFill>
              </a:rPr>
              <a:t>balade </a:t>
            </a:r>
            <a:r>
              <a:rPr lang="fr-BE" dirty="0">
                <a:solidFill>
                  <a:srgbClr val="FFFF00"/>
                </a:solidFill>
              </a:rPr>
              <a:t>libre au sommet avec possibilité de prendre une boisson à l’Auberge du Ballon.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667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35413"/>
            <a:ext cx="10515600" cy="4941550"/>
          </a:xfrm>
        </p:spPr>
        <p:txBody>
          <a:bodyPr/>
          <a:lstStyle/>
          <a:p>
            <a:r>
              <a:rPr lang="fr-FR" dirty="0" smtClean="0"/>
              <a:t>Retour au centre de vacances pour le déjeuner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lvl="0"/>
            <a:r>
              <a:rPr lang="fr-BE" dirty="0" smtClean="0"/>
              <a:t>Départ </a:t>
            </a:r>
            <a:r>
              <a:rPr lang="fr-BE" dirty="0"/>
              <a:t>à 14h00 </a:t>
            </a:r>
            <a:r>
              <a:rPr lang="fr-BE" dirty="0" smtClean="0"/>
              <a:t>pour les marcheurs vers </a:t>
            </a:r>
            <a:r>
              <a:rPr lang="fr-BE" dirty="0"/>
              <a:t>le Château Lambert distance +/-8 km </a:t>
            </a:r>
            <a:r>
              <a:rPr lang="fr-BE" dirty="0" smtClean="0"/>
              <a:t>(2h30’) et </a:t>
            </a:r>
            <a:r>
              <a:rPr lang="fr-BE" dirty="0"/>
              <a:t>arrivée vers 16h30 </a:t>
            </a:r>
            <a:endParaRPr lang="fr-BE" dirty="0" smtClean="0"/>
          </a:p>
          <a:p>
            <a:pPr marL="457200" lvl="1" indent="0">
              <a:buNone/>
            </a:pPr>
            <a:r>
              <a:rPr lang="fr-BE" sz="2800" dirty="0" smtClean="0"/>
              <a:t>possibilité </a:t>
            </a:r>
            <a:r>
              <a:rPr lang="fr-BE" sz="2800" dirty="0"/>
              <a:t>de prolonger la </a:t>
            </a:r>
            <a:r>
              <a:rPr lang="fr-BE" sz="2800" dirty="0" smtClean="0"/>
              <a:t>balade </a:t>
            </a:r>
            <a:r>
              <a:rPr lang="fr-BE" sz="2800" dirty="0"/>
              <a:t>vers l’ascension à la statue de la Vierge. Durée de +/- 1h00</a:t>
            </a:r>
          </a:p>
          <a:p>
            <a:pPr lvl="0"/>
            <a:r>
              <a:rPr lang="fr-BE" dirty="0" smtClean="0"/>
              <a:t>Départ </a:t>
            </a:r>
            <a:r>
              <a:rPr lang="fr-BE" dirty="0"/>
              <a:t>du centre avec le car à 14h00 </a:t>
            </a:r>
            <a:r>
              <a:rPr lang="fr-BE" dirty="0" smtClean="0"/>
              <a:t>pour les moyennes et petites distances distance </a:t>
            </a:r>
            <a:r>
              <a:rPr lang="fr-BE" dirty="0"/>
              <a:t>+/- 15 km </a:t>
            </a:r>
            <a:r>
              <a:rPr lang="fr-BE" dirty="0" smtClean="0"/>
              <a:t>(0h30’) 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375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4" y="401194"/>
            <a:ext cx="5138112" cy="386924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08" y="2212094"/>
            <a:ext cx="5496115" cy="4091429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30" y="2627684"/>
            <a:ext cx="5369711" cy="3822971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3" y="576364"/>
            <a:ext cx="5442615" cy="410264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612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2" y="904673"/>
            <a:ext cx="5334349" cy="3998068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61" y="2091447"/>
            <a:ext cx="5182103" cy="3866849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2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2" y="807396"/>
            <a:ext cx="5415887" cy="40564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49" y="2234931"/>
            <a:ext cx="5308059" cy="398104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6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2" y="719846"/>
            <a:ext cx="4902426" cy="368678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39" y="2480553"/>
            <a:ext cx="4808535" cy="360883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3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7" y="194553"/>
            <a:ext cx="5995678" cy="446499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87" y="2373550"/>
            <a:ext cx="5690059" cy="427044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7" y="156548"/>
            <a:ext cx="11167353" cy="640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:\Users\Lottin Léon\AppData\Local\Microsoft\Windows\INetCache\IE\EZO0ZCFQ\beer-glass-3206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888" y="4592007"/>
            <a:ext cx="553564" cy="11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Lottin Léon\AppData\Local\Microsoft\Windows\INetCache\IE\TS2LOSWO\280px-Cervezaaffligem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51" y="4513481"/>
            <a:ext cx="966960" cy="12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Lottin Léon\AppData\Local\Microsoft\Windows\INetCache\IE\EZO0ZCFQ\drink-2351888_960_72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358" y="3712841"/>
            <a:ext cx="3261891" cy="32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06621" y="486383"/>
            <a:ext cx="7921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Et pour faire patienter les plus impatients</a:t>
            </a:r>
            <a:endParaRPr lang="fr-B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22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83840" y="1598882"/>
            <a:ext cx="10642243" cy="1440533"/>
          </a:xfrm>
        </p:spPr>
        <p:txBody>
          <a:bodyPr>
            <a:normAutofit/>
          </a:bodyPr>
          <a:lstStyle/>
          <a:p>
            <a:r>
              <a:rPr lang="fr-BE" sz="8800" b="1" dirty="0" smtClean="0">
                <a:solidFill>
                  <a:srgbClr val="FF0000"/>
                </a:solidFill>
              </a:rPr>
              <a:t>Samedi 1 juin 2019</a:t>
            </a:r>
            <a:endParaRPr lang="fr-BE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74" y="3168966"/>
            <a:ext cx="2338171" cy="28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1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lèche droite 4"/>
          <p:cNvSpPr/>
          <p:nvPr/>
        </p:nvSpPr>
        <p:spPr>
          <a:xfrm rot="13844918">
            <a:off x="3538712" y="5528789"/>
            <a:ext cx="1548158" cy="530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6" y="164180"/>
            <a:ext cx="11905291" cy="63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2105" y="319290"/>
            <a:ext cx="319903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rgbClr val="FF0000"/>
                </a:solidFill>
              </a:rPr>
              <a:t>Dans les Vosges</a:t>
            </a:r>
            <a:endParaRPr lang="fr-BE" sz="3600" dirty="0">
              <a:solidFill>
                <a:srgbClr val="FF0000"/>
              </a:solidFill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150665" y="2159540"/>
            <a:ext cx="933855" cy="486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lèche vers le haut 7"/>
          <p:cNvSpPr/>
          <p:nvPr/>
        </p:nvSpPr>
        <p:spPr>
          <a:xfrm>
            <a:off x="11108987" y="2480553"/>
            <a:ext cx="330741" cy="688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lèche droite 8"/>
          <p:cNvSpPr/>
          <p:nvPr/>
        </p:nvSpPr>
        <p:spPr>
          <a:xfrm>
            <a:off x="6575898" y="408562"/>
            <a:ext cx="778213" cy="408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Double flèche verticale 9"/>
          <p:cNvSpPr/>
          <p:nvPr/>
        </p:nvSpPr>
        <p:spPr>
          <a:xfrm>
            <a:off x="6371617" y="2159540"/>
            <a:ext cx="369651" cy="1284051"/>
          </a:xfrm>
          <a:prstGeom prst="upDownArrow">
            <a:avLst/>
          </a:prstGeom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522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03" y="207956"/>
            <a:ext cx="9698476" cy="607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521413" y="632299"/>
            <a:ext cx="4596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Col du Hohneck</a:t>
            </a:r>
            <a:endParaRPr lang="fr-BE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3" y="182769"/>
            <a:ext cx="5573589" cy="417028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11" y="2490281"/>
            <a:ext cx="5540611" cy="414985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0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1" y="505838"/>
            <a:ext cx="5214026" cy="39105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72" y="3148417"/>
            <a:ext cx="4450910" cy="3314508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0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98" y="146074"/>
            <a:ext cx="10000034" cy="663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2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4803198"/>
            <a:ext cx="11464637" cy="1325563"/>
          </a:xfrm>
        </p:spPr>
        <p:txBody>
          <a:bodyPr>
            <a:normAutofit/>
          </a:bodyPr>
          <a:lstStyle/>
          <a:p>
            <a:endParaRPr lang="fr-BE" sz="6000" b="1" dirty="0">
              <a:solidFill>
                <a:srgbClr val="FF0000"/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7" y="598160"/>
            <a:ext cx="9941668" cy="605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2" y="340468"/>
            <a:ext cx="4460823" cy="33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933870" y="374356"/>
            <a:ext cx="50097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BE" sz="2400" dirty="0" smtClean="0"/>
              <a:t>Pour les plus aguerris:</a:t>
            </a:r>
          </a:p>
          <a:p>
            <a:pPr lvl="0"/>
            <a:r>
              <a:rPr lang="fr-BE" sz="2400" dirty="0" smtClean="0"/>
              <a:t>départ </a:t>
            </a:r>
            <a:r>
              <a:rPr lang="fr-BE" sz="2400" dirty="0"/>
              <a:t>à 9h00 vers la ferme auberge </a:t>
            </a:r>
            <a:r>
              <a:rPr lang="fr-BE" sz="2400" b="1" dirty="0" err="1" smtClean="0"/>
              <a:t>Huss</a:t>
            </a:r>
            <a:endParaRPr lang="fr-BE" sz="2400" b="1" dirty="0" smtClean="0"/>
          </a:p>
          <a:p>
            <a:pPr lvl="0"/>
            <a:r>
              <a:rPr lang="fr-BE" sz="2400" dirty="0" smtClean="0"/>
              <a:t>distance de 8 à 9 </a:t>
            </a:r>
            <a:r>
              <a:rPr lang="fr-BE" sz="2400" dirty="0"/>
              <a:t>km, temps estimé 2h30 </a:t>
            </a:r>
            <a:endParaRPr lang="fr-BE" sz="2400" dirty="0" smtClean="0"/>
          </a:p>
          <a:p>
            <a:pPr lvl="0"/>
            <a:endParaRPr lang="fr-BE" sz="2400" dirty="0" smtClean="0"/>
          </a:p>
          <a:p>
            <a:pPr lvl="0"/>
            <a:r>
              <a:rPr lang="fr-BE" sz="2400" dirty="0" smtClean="0"/>
              <a:t>Pour les autres: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smtClean="0"/>
              <a:t>Balade </a:t>
            </a:r>
            <a:r>
              <a:rPr lang="fr-BE" sz="2400" dirty="0"/>
              <a:t>autour du Hohneck distance de +/- </a:t>
            </a:r>
            <a:r>
              <a:rPr lang="fr-BE" sz="2400" dirty="0" smtClean="0"/>
              <a:t>2 </a:t>
            </a:r>
            <a:r>
              <a:rPr lang="fr-BE" sz="2400" dirty="0"/>
              <a:t>km dénivelé de +/- </a:t>
            </a:r>
            <a:r>
              <a:rPr lang="fr-BE" sz="2400" dirty="0" smtClean="0"/>
              <a:t>80 </a:t>
            </a:r>
            <a:r>
              <a:rPr lang="fr-BE" sz="2400" dirty="0"/>
              <a:t>m temps estimé </a:t>
            </a:r>
            <a:r>
              <a:rPr lang="fr-BE" sz="2400" dirty="0" smtClean="0"/>
              <a:t>1h00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smtClean="0"/>
              <a:t>Balade </a:t>
            </a:r>
            <a:r>
              <a:rPr lang="fr-BE" sz="2400" dirty="0"/>
              <a:t>libre autour du sommet (table d’orientation</a:t>
            </a:r>
            <a:r>
              <a:rPr lang="fr-BE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smtClean="0"/>
              <a:t>Panoramas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smtClean="0"/>
              <a:t>Verre à l’auberge du Hohneck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Puis retour en car vers la ferme auberge </a:t>
            </a:r>
            <a:r>
              <a:rPr lang="fr-FR" sz="2400" b="1" dirty="0" err="1" smtClean="0"/>
              <a:t>Huss</a:t>
            </a:r>
            <a:endParaRPr lang="fr-BE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167319" y="4114800"/>
            <a:ext cx="4178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>Plusieurs possibilités</a:t>
            </a:r>
            <a:endParaRPr lang="fr-BE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3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6" y="326980"/>
            <a:ext cx="11293812" cy="60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52" y="356748"/>
            <a:ext cx="560964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44" y="4829438"/>
            <a:ext cx="7403053" cy="127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6" y="227138"/>
            <a:ext cx="10651787" cy="38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4" y="4231531"/>
            <a:ext cx="11068050" cy="21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2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9" y="387283"/>
            <a:ext cx="47053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83676" y="1508978"/>
            <a:ext cx="58852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BE" sz="3600" b="1" dirty="0" smtClean="0"/>
              <a:t>Rendez-vous à </a:t>
            </a:r>
            <a:r>
              <a:rPr lang="fr-BE" sz="3600" b="1" dirty="0"/>
              <a:t>11h30 </a:t>
            </a:r>
            <a:r>
              <a:rPr lang="fr-BE" sz="3600" b="1" dirty="0" smtClean="0"/>
              <a:t>à </a:t>
            </a:r>
            <a:r>
              <a:rPr lang="fr-BE" sz="3600" b="1" dirty="0"/>
              <a:t>la ferme auberge </a:t>
            </a:r>
            <a:r>
              <a:rPr lang="fr-BE" sz="3600" b="1" dirty="0" err="1"/>
              <a:t>Huss</a:t>
            </a:r>
            <a:r>
              <a:rPr lang="fr-BE" sz="3600" b="1" dirty="0"/>
              <a:t> </a:t>
            </a:r>
            <a:endParaRPr lang="fr-BE" sz="3600" b="1" dirty="0" smtClean="0"/>
          </a:p>
          <a:p>
            <a:pPr lvl="0"/>
            <a:endParaRPr lang="fr-BE" sz="3600" b="1" dirty="0"/>
          </a:p>
          <a:p>
            <a:pPr lvl="0"/>
            <a:r>
              <a:rPr lang="fr-BE" sz="3600" b="1" dirty="0"/>
              <a:t>De 12h00 à 14h00 repas </a:t>
            </a:r>
            <a:r>
              <a:rPr lang="fr-BE" sz="3600" b="1" dirty="0" err="1"/>
              <a:t>marcaire</a:t>
            </a:r>
            <a:r>
              <a:rPr lang="fr-BE" sz="3600" b="1" dirty="0"/>
              <a:t> </a:t>
            </a:r>
            <a:endParaRPr lang="fr-BE" sz="3600" b="1" dirty="0" smtClean="0"/>
          </a:p>
          <a:p>
            <a:endParaRPr lang="fr-BE" sz="3600" b="1" dirty="0" smtClean="0"/>
          </a:p>
          <a:p>
            <a:r>
              <a:rPr lang="fr-BE" sz="3600" b="1" dirty="0" smtClean="0"/>
              <a:t>Visite éventuelle de la fromagerie</a:t>
            </a: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10485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0" y="671208"/>
            <a:ext cx="5850892" cy="43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82" y="2342339"/>
            <a:ext cx="5465087" cy="405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02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277340"/>
            <a:ext cx="11658803" cy="624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238124" y="58410"/>
            <a:ext cx="11658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b="1" dirty="0" smtClean="0">
                <a:solidFill>
                  <a:srgbClr val="FFFF00"/>
                </a:solidFill>
              </a:rPr>
              <a:t>Village de vacances CAP FRANCE</a:t>
            </a:r>
          </a:p>
          <a:p>
            <a:pPr algn="ctr"/>
            <a:r>
              <a:rPr lang="fr-BE" sz="6000" b="1" dirty="0" err="1" smtClean="0">
                <a:solidFill>
                  <a:srgbClr val="FFFF00"/>
                </a:solidFill>
              </a:rPr>
              <a:t>Ramonchamp</a:t>
            </a:r>
            <a:endParaRPr lang="fr-BE" sz="6000" b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15" y="3044759"/>
            <a:ext cx="2912834" cy="194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9" y="425585"/>
            <a:ext cx="3215752" cy="26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84" y="435818"/>
            <a:ext cx="4415222" cy="293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01" y="3543401"/>
            <a:ext cx="4046799" cy="301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98" y="435818"/>
            <a:ext cx="3705660" cy="27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67" y="3782539"/>
            <a:ext cx="3993679" cy="254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946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REPAS MARCAIRE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Apéritif</a:t>
            </a:r>
          </a:p>
          <a:p>
            <a:r>
              <a:rPr lang="fr-FR" dirty="0" smtClean="0"/>
              <a:t>Potage</a:t>
            </a:r>
          </a:p>
          <a:p>
            <a:r>
              <a:rPr lang="fr-FR" dirty="0" smtClean="0"/>
              <a:t>Tourte alsacienne</a:t>
            </a:r>
          </a:p>
          <a:p>
            <a:r>
              <a:rPr lang="fr-FR" dirty="0" smtClean="0"/>
              <a:t>Plat </a:t>
            </a:r>
            <a:r>
              <a:rPr lang="fr-FR" dirty="0" err="1" smtClean="0"/>
              <a:t>marcaire</a:t>
            </a:r>
            <a:endParaRPr lang="fr-FR" dirty="0" smtClean="0"/>
          </a:p>
          <a:p>
            <a:r>
              <a:rPr lang="fr-FR" dirty="0" smtClean="0"/>
              <a:t>Fromage</a:t>
            </a:r>
          </a:p>
          <a:p>
            <a:r>
              <a:rPr lang="fr-FR" dirty="0" smtClean="0"/>
              <a:t>Dessert ou glace</a:t>
            </a:r>
          </a:p>
          <a:p>
            <a:r>
              <a:rPr lang="fr-FR" dirty="0" smtClean="0"/>
              <a:t>Café</a:t>
            </a:r>
          </a:p>
          <a:p>
            <a:r>
              <a:rPr lang="fr-FR" dirty="0" smtClean="0"/>
              <a:t>¼ Vin ou 1 soft ou 1 bière/p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B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22" y="601799"/>
            <a:ext cx="2814637" cy="194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36" y="590161"/>
            <a:ext cx="2996118" cy="19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28" y="2996118"/>
            <a:ext cx="5185897" cy="32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7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BE" sz="4800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6" y="437745"/>
            <a:ext cx="11592186" cy="61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14400" y="885217"/>
            <a:ext cx="8891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</a:rPr>
              <a:t>Après le déjeuner, départ vers </a:t>
            </a:r>
            <a:r>
              <a:rPr lang="fr-FR" sz="6000" dirty="0" err="1">
                <a:solidFill>
                  <a:srgbClr val="FF0000"/>
                </a:solidFill>
              </a:rPr>
              <a:t>Gerardmer</a:t>
            </a:r>
            <a:endParaRPr lang="fr-BE" sz="6000" dirty="0"/>
          </a:p>
        </p:txBody>
      </p:sp>
    </p:spTree>
    <p:extLst>
      <p:ext uri="{BB962C8B-B14F-4D97-AF65-F5344CB8AC3E}">
        <p14:creationId xmlns:p14="http://schemas.microsoft.com/office/powerpoint/2010/main" val="14790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583840" y="1598882"/>
            <a:ext cx="10642243" cy="1440533"/>
          </a:xfrm>
        </p:spPr>
        <p:txBody>
          <a:bodyPr>
            <a:normAutofit/>
          </a:bodyPr>
          <a:lstStyle/>
          <a:p>
            <a:endParaRPr lang="fr-BE" b="1" dirty="0">
              <a:solidFill>
                <a:srgbClr val="FF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5" y="350195"/>
            <a:ext cx="11498094" cy="601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3300" y="212725"/>
            <a:ext cx="5397500" cy="1325563"/>
          </a:xfrm>
        </p:spPr>
        <p:txBody>
          <a:bodyPr>
            <a:normAutofit/>
          </a:bodyPr>
          <a:lstStyle/>
          <a:p>
            <a:endParaRPr lang="fr-BE" sz="7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3" y="428017"/>
            <a:ext cx="11167353" cy="6130677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9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8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1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24" y="2422187"/>
            <a:ext cx="5453953" cy="432942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8" y="423237"/>
            <a:ext cx="7126531" cy="399312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07" y="2393004"/>
            <a:ext cx="5698540" cy="42658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7" y="483377"/>
            <a:ext cx="5936956" cy="4419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1" y="217048"/>
            <a:ext cx="5656795" cy="3225834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02" y="217048"/>
            <a:ext cx="5275345" cy="3225834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91" y="3618690"/>
            <a:ext cx="4369156" cy="2920224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22950" y="3442882"/>
            <a:ext cx="6328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>
                <a:solidFill>
                  <a:srgbClr val="FF0000"/>
                </a:solidFill>
              </a:rPr>
              <a:t>3 heures d’arrêt:</a:t>
            </a:r>
          </a:p>
          <a:p>
            <a:pPr algn="ctr"/>
            <a:r>
              <a:rPr lang="fr-BE" sz="3200" b="1" dirty="0" smtClean="0">
                <a:solidFill>
                  <a:srgbClr val="FF0000"/>
                </a:solidFill>
              </a:rPr>
              <a:t>Plusieurs possibilités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b="1" dirty="0" smtClean="0">
                <a:solidFill>
                  <a:srgbClr val="FF0000"/>
                </a:solidFill>
              </a:rPr>
              <a:t>Le tour du lac ± 5,5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b="1" dirty="0" smtClean="0">
                <a:solidFill>
                  <a:srgbClr val="FF0000"/>
                </a:solidFill>
              </a:rPr>
              <a:t>Promenade en bateau ± ½ h (sur réservation)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b="1" dirty="0" smtClean="0">
                <a:solidFill>
                  <a:srgbClr val="FF0000"/>
                </a:solidFill>
              </a:rPr>
              <a:t>Balade et shopping au centre ville</a:t>
            </a:r>
            <a:endParaRPr lang="fr-BE" sz="3200" b="1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50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3" y="136187"/>
            <a:ext cx="11887200" cy="652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0" y="4919008"/>
            <a:ext cx="10894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b="1" dirty="0" smtClean="0">
                <a:solidFill>
                  <a:srgbClr val="FFFF00"/>
                </a:solidFill>
              </a:rPr>
              <a:t>Village de vacances CAP FRANCE</a:t>
            </a:r>
          </a:p>
          <a:p>
            <a:pPr algn="ctr"/>
            <a:r>
              <a:rPr lang="fr-BE" sz="6000" b="1" dirty="0" err="1" smtClean="0">
                <a:solidFill>
                  <a:srgbClr val="FFFF00"/>
                </a:solidFill>
              </a:rPr>
              <a:t>Ramonchamp</a:t>
            </a:r>
            <a:endParaRPr lang="fr-BE" sz="60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71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" y="175761"/>
            <a:ext cx="11809379" cy="649807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1" y="1215957"/>
            <a:ext cx="11735973" cy="43385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51753" y="233464"/>
            <a:ext cx="34825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Vendredi 31 mai 2019 AM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8570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3" y="894946"/>
            <a:ext cx="11789923" cy="56029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51753" y="233464"/>
            <a:ext cx="34825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Vendredi 31 mai 2019 PM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33936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651752" y="347564"/>
            <a:ext cx="312257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Samedi 1 juin 2019 AM</a:t>
            </a:r>
            <a:endParaRPr lang="fr-BE" sz="2400" b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2" y="1175551"/>
            <a:ext cx="11517549" cy="538370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74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651752" y="474024"/>
            <a:ext cx="312257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Samedi 1 juin 2019 PM</a:t>
            </a:r>
            <a:endParaRPr lang="fr-BE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9" y="1495406"/>
            <a:ext cx="11021438" cy="460562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9" y="1391055"/>
            <a:ext cx="11706551" cy="43579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4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472" y="13962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BE" sz="8000" b="1" dirty="0" smtClean="0">
                <a:solidFill>
                  <a:srgbClr val="00B050"/>
                </a:solidFill>
              </a:rPr>
              <a:t>74 places disponibles</a:t>
            </a:r>
            <a:endParaRPr lang="fr-BE" sz="8000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8472" y="3052765"/>
            <a:ext cx="11167353" cy="2681857"/>
          </a:xfrm>
        </p:spPr>
        <p:txBody>
          <a:bodyPr>
            <a:noAutofit/>
          </a:bodyPr>
          <a:lstStyle/>
          <a:p>
            <a:r>
              <a:rPr lang="fr-BE" sz="6000" dirty="0" smtClean="0"/>
              <a:t>Logements en </a:t>
            </a:r>
            <a:r>
              <a:rPr lang="fr-BE" sz="6000" dirty="0" smtClean="0"/>
              <a:t>chambres double</a:t>
            </a:r>
          </a:p>
          <a:p>
            <a:r>
              <a:rPr lang="fr-BE" sz="6000" dirty="0"/>
              <a:t>Logements en chambres triple</a:t>
            </a:r>
          </a:p>
          <a:p>
            <a:r>
              <a:rPr lang="fr-BE" sz="6000" dirty="0" smtClean="0"/>
              <a:t>Logements </a:t>
            </a:r>
            <a:r>
              <a:rPr lang="fr-BE" sz="6000" dirty="0"/>
              <a:t>en </a:t>
            </a:r>
            <a:r>
              <a:rPr lang="fr-BE" sz="6000" dirty="0" smtClean="0"/>
              <a:t>chambres single</a:t>
            </a:r>
            <a:endParaRPr lang="fr-BE" sz="6000" dirty="0"/>
          </a:p>
          <a:p>
            <a:endParaRPr lang="fr-BE" sz="6000" dirty="0"/>
          </a:p>
          <a:p>
            <a:endParaRPr lang="fr-BE" sz="6000" dirty="0" smtClean="0"/>
          </a:p>
          <a:p>
            <a:pPr marL="0" indent="0">
              <a:buNone/>
            </a:pPr>
            <a:r>
              <a:rPr lang="fr-BE" sz="8000" dirty="0" smtClean="0"/>
              <a:t> 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40394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367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BE" sz="5400" b="1" u="sng" dirty="0" smtClean="0">
                <a:solidFill>
                  <a:srgbClr val="FF0000"/>
                </a:solidFill>
              </a:rPr>
              <a:t>Prix et conditions</a:t>
            </a:r>
            <a:r>
              <a:rPr lang="fr-BE" sz="54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BE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BE" sz="5400" b="1" dirty="0" smtClean="0">
                <a:solidFill>
                  <a:schemeClr val="accent6">
                    <a:lumMod val="75000"/>
                  </a:schemeClr>
                </a:solidFill>
              </a:rPr>
              <a:t>Pension complète, vins et carafe d’eau compris à table,</a:t>
            </a:r>
            <a:br>
              <a:rPr lang="fr-BE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BE" sz="5400" b="1" dirty="0" smtClean="0">
                <a:solidFill>
                  <a:schemeClr val="accent6">
                    <a:lumMod val="75000"/>
                  </a:schemeClr>
                </a:solidFill>
              </a:rPr>
              <a:t>du jeudi soir au dimanche après-midi inclus</a:t>
            </a:r>
            <a:endParaRPr lang="fr-BE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4083627"/>
            <a:ext cx="12192000" cy="2192481"/>
          </a:xfrm>
        </p:spPr>
        <p:txBody>
          <a:bodyPr>
            <a:noAutofit/>
          </a:bodyPr>
          <a:lstStyle/>
          <a:p>
            <a:pPr algn="ctr"/>
            <a:r>
              <a:rPr lang="fr-BE" sz="6600" b="1" dirty="0" smtClean="0"/>
              <a:t>300 euros/personne</a:t>
            </a:r>
          </a:p>
          <a:p>
            <a:pPr algn="ctr"/>
            <a:r>
              <a:rPr lang="fr-BE" sz="6600" b="1" dirty="0" smtClean="0">
                <a:solidFill>
                  <a:schemeClr val="accent1">
                    <a:lumMod val="75000"/>
                  </a:schemeClr>
                </a:solidFill>
              </a:rPr>
              <a:t>360 euros/personne en single</a:t>
            </a:r>
          </a:p>
          <a:p>
            <a:pPr algn="ctr"/>
            <a:endParaRPr lang="fr-BE" sz="6600" b="1" dirty="0" smtClean="0"/>
          </a:p>
        </p:txBody>
      </p:sp>
    </p:spTree>
    <p:extLst>
      <p:ext uri="{BB962C8B-B14F-4D97-AF65-F5344CB8AC3E}">
        <p14:creationId xmlns:p14="http://schemas.microsoft.com/office/powerpoint/2010/main" val="21931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880" y="38455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BE" sz="6600" b="1" dirty="0" smtClean="0">
                <a:solidFill>
                  <a:srgbClr val="FF0000"/>
                </a:solidFill>
              </a:rPr>
              <a:t>Inscriptions à partir</a:t>
            </a:r>
            <a:br>
              <a:rPr lang="fr-BE" sz="6600" b="1" dirty="0" smtClean="0">
                <a:solidFill>
                  <a:srgbClr val="FF0000"/>
                </a:solidFill>
              </a:rPr>
            </a:br>
            <a:r>
              <a:rPr lang="fr-BE" sz="6600" b="1" dirty="0" smtClean="0">
                <a:solidFill>
                  <a:srgbClr val="FF0000"/>
                </a:solidFill>
              </a:rPr>
              <a:t>du lundi 12 novembre 00h01</a:t>
            </a:r>
            <a:endParaRPr lang="fr-BE" sz="66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67515"/>
            <a:ext cx="12192000" cy="18590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BE" sz="4000" b="1" dirty="0" smtClean="0"/>
          </a:p>
          <a:p>
            <a:pPr marL="0" indent="0" algn="ctr">
              <a:buNone/>
            </a:pPr>
            <a:r>
              <a:rPr lang="fr-BE" sz="5400" b="1" dirty="0" smtClean="0">
                <a:solidFill>
                  <a:srgbClr val="002060"/>
                </a:solidFill>
              </a:rPr>
              <a:t>Pour les membres en ordre de cotisation au 24 février dernier (AG)</a:t>
            </a:r>
            <a:endParaRPr lang="fr-BE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40436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BE" sz="6600" b="1" dirty="0" smtClean="0">
                <a:solidFill>
                  <a:srgbClr val="FF0000"/>
                </a:solidFill>
              </a:rPr>
              <a:t>100 €/</a:t>
            </a:r>
            <a:r>
              <a:rPr lang="fr-BE" sz="6600" b="1" dirty="0">
                <a:solidFill>
                  <a:srgbClr val="FF0000"/>
                </a:solidFill>
              </a:rPr>
              <a:t>personne</a:t>
            </a:r>
            <a:br>
              <a:rPr lang="fr-BE" sz="6600" b="1" dirty="0">
                <a:solidFill>
                  <a:srgbClr val="FF0000"/>
                </a:solidFill>
              </a:rPr>
            </a:br>
            <a:r>
              <a:rPr lang="fr-BE" sz="6600" b="1" dirty="0" smtClean="0">
                <a:solidFill>
                  <a:srgbClr val="FF0000"/>
                </a:solidFill>
              </a:rPr>
              <a:t>120 </a:t>
            </a:r>
            <a:r>
              <a:rPr lang="fr-BE" sz="6600" b="1" dirty="0">
                <a:solidFill>
                  <a:srgbClr val="FF0000"/>
                </a:solidFill>
              </a:rPr>
              <a:t>€/</a:t>
            </a:r>
            <a:r>
              <a:rPr lang="fr-BE" sz="6600" b="1" dirty="0" smtClean="0">
                <a:solidFill>
                  <a:srgbClr val="FF0000"/>
                </a:solidFill>
              </a:rPr>
              <a:t>personne (single)</a:t>
            </a:r>
            <a:r>
              <a:rPr lang="fr-BE" sz="6600" b="1" dirty="0" smtClean="0">
                <a:solidFill>
                  <a:srgbClr val="FF0000"/>
                </a:solidFill>
              </a:rPr>
              <a:t/>
            </a:r>
            <a:br>
              <a:rPr lang="fr-BE" sz="6600" b="1" dirty="0" smtClean="0">
                <a:solidFill>
                  <a:srgbClr val="FF0000"/>
                </a:solidFill>
              </a:rPr>
            </a:br>
            <a:r>
              <a:rPr lang="fr-BE" sz="6600" b="1" dirty="0" smtClean="0">
                <a:solidFill>
                  <a:srgbClr val="FF0000"/>
                </a:solidFill>
              </a:rPr>
              <a:t/>
            </a:r>
            <a:br>
              <a:rPr lang="fr-BE" sz="6600" b="1" dirty="0" smtClean="0">
                <a:solidFill>
                  <a:srgbClr val="FF0000"/>
                </a:solidFill>
              </a:rPr>
            </a:br>
            <a:endParaRPr lang="fr-BE" sz="6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18534" y="159385"/>
            <a:ext cx="12192000" cy="3006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BE" sz="4000" b="1" dirty="0" smtClean="0"/>
          </a:p>
          <a:p>
            <a:pPr marL="0" indent="0" algn="ctr">
              <a:buNone/>
            </a:pPr>
            <a:r>
              <a:rPr lang="fr-BE" sz="5400" b="1" dirty="0" smtClean="0">
                <a:solidFill>
                  <a:srgbClr val="002060"/>
                </a:solidFill>
              </a:rPr>
              <a:t>Virement sur le compte du club</a:t>
            </a:r>
          </a:p>
          <a:p>
            <a:pPr marL="0" indent="0" algn="ctr">
              <a:buNone/>
            </a:pPr>
            <a:r>
              <a:rPr lang="fr-BE" sz="8500" b="1" dirty="0" smtClean="0">
                <a:solidFill>
                  <a:srgbClr val="002060"/>
                </a:solidFill>
              </a:rPr>
              <a:t>BE03 9730 7499 5784</a:t>
            </a:r>
          </a:p>
          <a:p>
            <a:pPr marL="0" indent="0" algn="ctr">
              <a:buNone/>
            </a:pPr>
            <a:r>
              <a:rPr lang="fr-BE" sz="5400" b="1" dirty="0" smtClean="0">
                <a:solidFill>
                  <a:srgbClr val="002060"/>
                </a:solidFill>
              </a:rPr>
              <a:t>d’un acompte</a:t>
            </a:r>
            <a:endParaRPr lang="fr-BE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8" y="554478"/>
            <a:ext cx="5019660" cy="3706238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99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57" y="2587557"/>
            <a:ext cx="5551648" cy="3906131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04" y="508791"/>
            <a:ext cx="4361325" cy="5233590"/>
          </a:xfrm>
        </p:spPr>
      </p:pic>
    </p:spTree>
    <p:extLst>
      <p:ext uri="{BB962C8B-B14F-4D97-AF65-F5344CB8AC3E}">
        <p14:creationId xmlns:p14="http://schemas.microsoft.com/office/powerpoint/2010/main" val="17014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6" y="334325"/>
            <a:ext cx="10107039" cy="6124237"/>
          </a:xfrm>
          <a:prstGeom prst="rect">
            <a:avLst/>
          </a:prstGeom>
          <a:noFill/>
          <a:ln>
            <a:noFill/>
          </a:ln>
          <a:effectLst>
            <a:outerShdw blurRad="228600" dist="88900" dir="1320000" algn="ctr" rotWithShape="0">
              <a:srgbClr val="000000">
                <a:alpha val="8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6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7" y="164734"/>
            <a:ext cx="11031166" cy="65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6" y="792297"/>
            <a:ext cx="5015255" cy="376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56" y="2081720"/>
            <a:ext cx="5619298" cy="41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6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340</Words>
  <Application>Microsoft Office PowerPoint</Application>
  <PresentationFormat>Grand écran</PresentationFormat>
  <Paragraphs>95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Thème Office</vt:lpstr>
      <vt:lpstr>1_Thème Office</vt:lpstr>
      <vt:lpstr>Du 30 mai au 2 juin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Vendredi 31 mai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Samedi 1 juin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REPAS MARCAIRE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74 places disponibles</vt:lpstr>
      <vt:lpstr>Prix et conditions Pension complète, vins et carafe d’eau compris à table, du jeudi soir au dimanche après-midi inclus</vt:lpstr>
      <vt:lpstr>Inscriptions à partir du lundi 12 novembre 00h01</vt:lpstr>
      <vt:lpstr>100 €/personne 120 €/personne (single) 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</dc:creator>
  <cp:lastModifiedBy>Joseph Mertens</cp:lastModifiedBy>
  <cp:revision>123</cp:revision>
  <dcterms:created xsi:type="dcterms:W3CDTF">2015-09-11T10:02:48Z</dcterms:created>
  <dcterms:modified xsi:type="dcterms:W3CDTF">2018-10-06T05:58:32Z</dcterms:modified>
</cp:coreProperties>
</file>